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9"/>
  </p:notesMasterIdLst>
  <p:handoutMasterIdLst>
    <p:handoutMasterId r:id="rId30"/>
  </p:handoutMasterIdLst>
  <p:sldIdLst>
    <p:sldId id="261" r:id="rId3"/>
    <p:sldId id="265" r:id="rId4"/>
    <p:sldId id="269" r:id="rId5"/>
    <p:sldId id="272" r:id="rId6"/>
    <p:sldId id="271" r:id="rId7"/>
    <p:sldId id="278" r:id="rId8"/>
    <p:sldId id="279" r:id="rId9"/>
    <p:sldId id="273" r:id="rId10"/>
    <p:sldId id="277" r:id="rId11"/>
    <p:sldId id="274" r:id="rId12"/>
    <p:sldId id="280" r:id="rId13"/>
    <p:sldId id="281" r:id="rId14"/>
    <p:sldId id="282" r:id="rId15"/>
    <p:sldId id="283" r:id="rId16"/>
    <p:sldId id="284" r:id="rId17"/>
    <p:sldId id="285" r:id="rId18"/>
    <p:sldId id="286" r:id="rId19"/>
    <p:sldId id="275" r:id="rId20"/>
    <p:sldId id="276" r:id="rId21"/>
    <p:sldId id="288" r:id="rId22"/>
    <p:sldId id="287" r:id="rId23"/>
    <p:sldId id="289" r:id="rId24"/>
    <p:sldId id="290" r:id="rId25"/>
    <p:sldId id="291" r:id="rId26"/>
    <p:sldId id="292" r:id="rId27"/>
    <p:sldId id="29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7" d="100"/>
          <a:sy n="87" d="100"/>
        </p:scale>
        <p:origin x="120" y="15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6/8/2015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91680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543749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232245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2017366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235603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3701321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53461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4148926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2975500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3172491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2692492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6/8/2015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6/8/2015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6/8/2015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6/8/2015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6/8/2015</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6/8/2015</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6/8/2015</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666975"/>
            <a:ext cx="9604310" cy="3383280"/>
          </a:xfrm>
        </p:spPr>
        <p:txBody>
          <a:bodyPr>
            <a:normAutofit/>
          </a:bodyPr>
          <a:lstStyle/>
          <a:p>
            <a:r>
              <a:rPr lang="en-US" sz="5400" dirty="0" smtClean="0"/>
              <a:t>Image Analyzer and Converter</a:t>
            </a:r>
            <a:endParaRPr lang="en-US" sz="5400" dirty="0"/>
          </a:p>
        </p:txBody>
      </p:sp>
      <p:sp>
        <p:nvSpPr>
          <p:cNvPr id="3" name="Subtitle 2"/>
          <p:cNvSpPr>
            <a:spLocks noGrp="1"/>
          </p:cNvSpPr>
          <p:nvPr>
            <p:ph type="subTitle" idx="1"/>
          </p:nvPr>
        </p:nvSpPr>
        <p:spPr>
          <a:xfrm>
            <a:off x="1293845" y="5630866"/>
            <a:ext cx="9604310" cy="968237"/>
          </a:xfrm>
        </p:spPr>
        <p:txBody>
          <a:bodyPr>
            <a:normAutofit fontScale="70000" lnSpcReduction="20000"/>
          </a:bodyPr>
          <a:lstStyle/>
          <a:p>
            <a:pPr>
              <a:lnSpc>
                <a:spcPct val="120000"/>
              </a:lnSpc>
            </a:pPr>
            <a:r>
              <a:rPr lang="ro-RO" dirty="0" smtClean="0"/>
              <a:t>Team</a:t>
            </a:r>
            <a:r>
              <a:rPr lang="en-US" dirty="0" smtClean="0"/>
              <a:t>: 	</a:t>
            </a:r>
            <a:r>
              <a:rPr lang="ro-RO" dirty="0" smtClean="0"/>
              <a:t>Bangău Alexandru, Boţa Alina, Buleandră Cristian, Constantinescu Adrian, </a:t>
            </a:r>
            <a:endParaRPr lang="en-US" dirty="0" smtClean="0"/>
          </a:p>
          <a:p>
            <a:pPr>
              <a:lnSpc>
                <a:spcPct val="120000"/>
              </a:lnSpc>
            </a:pPr>
            <a:r>
              <a:rPr lang="en-US" dirty="0"/>
              <a:t>	</a:t>
            </a:r>
            <a:r>
              <a:rPr lang="ro-RO" dirty="0" smtClean="0"/>
              <a:t>Dan Veronica,Georgescu Andrei</a:t>
            </a:r>
            <a:endParaRPr lang="en-US" dirty="0" smtClean="0"/>
          </a:p>
          <a:p>
            <a:pPr>
              <a:lnSpc>
                <a:spcPct val="120000"/>
              </a:lnSpc>
            </a:pPr>
            <a:r>
              <a:rPr lang="en-US" dirty="0" smtClean="0"/>
              <a:t>Coordinating Teacher:</a:t>
            </a:r>
            <a:r>
              <a:rPr lang="en-US" dirty="0"/>
              <a:t> Prof. dr. ing</a:t>
            </a:r>
            <a:r>
              <a:rPr lang="en-US" dirty="0" smtClean="0"/>
              <a:t> Brezovan Marius</a:t>
            </a:r>
          </a:p>
          <a:p>
            <a:pPr>
              <a:lnSpc>
                <a:spcPct val="120000"/>
              </a:lnSpc>
            </a:pPr>
            <a:r>
              <a:rPr lang="en-US" dirty="0" smtClean="0"/>
              <a:t>Specialization: Computers in English, 3</a:t>
            </a:r>
            <a:r>
              <a:rPr lang="en-US" baseline="30000" dirty="0" smtClean="0"/>
              <a:t>rd</a:t>
            </a:r>
            <a:r>
              <a:rPr lang="en-US" dirty="0" smtClean="0"/>
              <a:t> year</a:t>
            </a:r>
            <a:r>
              <a:rPr lang="en-US" dirty="0"/>
              <a:t>	</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Implementation</a:t>
            </a:r>
            <a:endParaRPr lang="ro-RO" dirty="0"/>
          </a:p>
        </p:txBody>
      </p:sp>
      <p:sp>
        <p:nvSpPr>
          <p:cNvPr id="3" name="Text Placeholder 2"/>
          <p:cNvSpPr>
            <a:spLocks noGrp="1"/>
          </p:cNvSpPr>
          <p:nvPr>
            <p:ph type="body" idx="1"/>
          </p:nvPr>
        </p:nvSpPr>
        <p:spPr/>
        <p:txBody>
          <a:bodyPr/>
          <a:lstStyle/>
          <a:p>
            <a:r>
              <a:rPr lang="en-US" dirty="0" smtClean="0"/>
              <a:t>Implementation’s Description</a:t>
            </a:r>
            <a:endParaRPr lang="ro-RO" dirty="0"/>
          </a:p>
        </p:txBody>
      </p:sp>
    </p:spTree>
    <p:extLst>
      <p:ext uri="{BB962C8B-B14F-4D97-AF65-F5344CB8AC3E}">
        <p14:creationId xmlns:p14="http://schemas.microsoft.com/office/powerpoint/2010/main" val="308139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Implementation</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endParaRPr lang="en-US" dirty="0" smtClean="0"/>
          </a:p>
          <a:p>
            <a:pPr marL="0" indent="0">
              <a:lnSpc>
                <a:spcPct val="150000"/>
              </a:lnSpc>
              <a:buNone/>
            </a:pPr>
            <a:endParaRPr lang="en-US" dirty="0" smtClean="0"/>
          </a:p>
          <a:p>
            <a:pPr marL="0" indent="0">
              <a:lnSpc>
                <a:spcPct val="150000"/>
              </a:lnSpc>
              <a:buNone/>
            </a:pPr>
            <a:r>
              <a:rPr lang="en-US" dirty="0" smtClean="0"/>
              <a:t>The </a:t>
            </a:r>
            <a:r>
              <a:rPr lang="en-US" dirty="0"/>
              <a:t>GUI is created in Java Swing and is composed of: a </a:t>
            </a:r>
            <a:r>
              <a:rPr lang="en-US" dirty="0" err="1"/>
              <a:t>JFrame</a:t>
            </a:r>
            <a:r>
              <a:rPr lang="en-US" dirty="0"/>
              <a:t> that contains a </a:t>
            </a:r>
            <a:r>
              <a:rPr lang="en-US" dirty="0" err="1"/>
              <a:t>JMenu</a:t>
            </a:r>
            <a:r>
              <a:rPr lang="en-US" dirty="0"/>
              <a:t> and each menu element has an associated listener and icon. The most complex listeners are the open and save ones that involve a </a:t>
            </a:r>
            <a:r>
              <a:rPr lang="en-US" dirty="0" err="1"/>
              <a:t>FileChooser</a:t>
            </a:r>
            <a:r>
              <a:rPr lang="en-US" dirty="0"/>
              <a:t>. For the most important commands, key strokes were assigned.</a:t>
            </a:r>
            <a:endParaRPr lang="ro-RO" dirty="0"/>
          </a:p>
          <a:p>
            <a:pPr lvl="0">
              <a:lnSpc>
                <a:spcPct val="150000"/>
              </a:lnSpc>
            </a:pPr>
            <a:endParaRPr lang="ro-RO" dirty="0"/>
          </a:p>
          <a:p>
            <a:endParaRPr lang="en-US" dirty="0"/>
          </a:p>
        </p:txBody>
      </p:sp>
      <p:sp>
        <p:nvSpPr>
          <p:cNvPr id="4" name="Text Placeholder 3"/>
          <p:cNvSpPr>
            <a:spLocks noGrp="1"/>
          </p:cNvSpPr>
          <p:nvPr>
            <p:ph type="body" sz="half" idx="2"/>
          </p:nvPr>
        </p:nvSpPr>
        <p:spPr/>
        <p:txBody>
          <a:bodyPr/>
          <a:lstStyle/>
          <a:p>
            <a:r>
              <a:rPr lang="en-US" b="1" dirty="0"/>
              <a:t>GUI</a:t>
            </a:r>
            <a:endParaRPr lang="en-US" dirty="0"/>
          </a:p>
        </p:txBody>
      </p:sp>
    </p:spTree>
    <p:extLst>
      <p:ext uri="{BB962C8B-B14F-4D97-AF65-F5344CB8AC3E}">
        <p14:creationId xmlns:p14="http://schemas.microsoft.com/office/powerpoint/2010/main" val="29381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Implementation</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endParaRPr lang="en-US" dirty="0" smtClean="0"/>
          </a:p>
          <a:p>
            <a:pPr marL="0" lvl="0" indent="0" fontAlgn="base">
              <a:buNone/>
            </a:pPr>
            <a:r>
              <a:rPr lang="ro-RO" dirty="0" smtClean="0"/>
              <a:t>Byte </a:t>
            </a:r>
            <a:r>
              <a:rPr lang="ro-RO" dirty="0"/>
              <a:t>specific filters</a:t>
            </a:r>
            <a:r>
              <a:rPr lang="ro-RO" b="1" dirty="0"/>
              <a:t> </a:t>
            </a:r>
            <a:r>
              <a:rPr lang="ro-RO" dirty="0" smtClean="0"/>
              <a:t>only </a:t>
            </a:r>
            <a:r>
              <a:rPr lang="ro-RO" dirty="0"/>
              <a:t>change the value of one </a:t>
            </a:r>
            <a:r>
              <a:rPr lang="ro-RO" b="1" dirty="0"/>
              <a:t>byte</a:t>
            </a:r>
            <a:r>
              <a:rPr lang="ro-RO" dirty="0"/>
              <a:t> (one channel) at each iteration step:</a:t>
            </a:r>
          </a:p>
          <a:p>
            <a:pPr lvl="1" fontAlgn="base"/>
            <a:r>
              <a:rPr lang="ro-RO" dirty="0"/>
              <a:t>Brightness</a:t>
            </a:r>
          </a:p>
          <a:p>
            <a:pPr lvl="2" fontAlgn="base"/>
            <a:r>
              <a:rPr lang="ro-RO" dirty="0"/>
              <a:t>This filter increases the value of each </a:t>
            </a:r>
            <a:r>
              <a:rPr lang="ro-RO" b="1" dirty="0"/>
              <a:t>byte</a:t>
            </a:r>
            <a:r>
              <a:rPr lang="ro-RO" dirty="0"/>
              <a:t> in the pixels array with a given </a:t>
            </a:r>
            <a:r>
              <a:rPr lang="ro-RO" b="1" dirty="0"/>
              <a:t>intensity</a:t>
            </a:r>
            <a:r>
              <a:rPr lang="ro-RO" dirty="0"/>
              <a:t>. The brightness intensity can be between -255 and 255, but the user interface includes </a:t>
            </a:r>
            <a:r>
              <a:rPr lang="ro-RO" b="1" dirty="0"/>
              <a:t>-100%</a:t>
            </a:r>
            <a:r>
              <a:rPr lang="ro-RO" dirty="0"/>
              <a:t> &gt;</a:t>
            </a:r>
            <a:r>
              <a:rPr lang="ro-RO" b="1" dirty="0"/>
              <a:t> 100% </a:t>
            </a:r>
            <a:r>
              <a:rPr lang="ro-RO" dirty="0"/>
              <a:t>slider range that gets mapped to this interval.</a:t>
            </a:r>
          </a:p>
          <a:p>
            <a:pPr lvl="1" fontAlgn="base"/>
            <a:r>
              <a:rPr lang="ro-RO" dirty="0"/>
              <a:t>Contrast</a:t>
            </a:r>
          </a:p>
          <a:p>
            <a:pPr lvl="2" fontAlgn="base"/>
            <a:r>
              <a:rPr lang="ro-RO" dirty="0"/>
              <a:t>This filter makes light pixels lighter and dark pixels darker. This is done by iterating through each </a:t>
            </a:r>
            <a:r>
              <a:rPr lang="ro-RO" b="1" dirty="0"/>
              <a:t>byte</a:t>
            </a:r>
            <a:r>
              <a:rPr lang="ro-RO" dirty="0"/>
              <a:t> in the pixels array and if the value is larger than 127 it gets increased by the </a:t>
            </a:r>
            <a:r>
              <a:rPr lang="ro-RO" b="1" dirty="0"/>
              <a:t>contrast intensity</a:t>
            </a:r>
            <a:r>
              <a:rPr lang="ro-RO" dirty="0"/>
              <a:t>, otherwise it gets decreased. The contrast intensity can be between -100 and 100.</a:t>
            </a:r>
          </a:p>
          <a:p>
            <a:pPr lvl="0">
              <a:lnSpc>
                <a:spcPct val="150000"/>
              </a:lnSpc>
            </a:pPr>
            <a:endParaRPr lang="ro-RO" dirty="0"/>
          </a:p>
          <a:p>
            <a:endParaRPr lang="en-US" dirty="0"/>
          </a:p>
        </p:txBody>
      </p:sp>
      <p:sp>
        <p:nvSpPr>
          <p:cNvPr id="4" name="Text Placeholder 3"/>
          <p:cNvSpPr>
            <a:spLocks noGrp="1"/>
          </p:cNvSpPr>
          <p:nvPr>
            <p:ph type="body" sz="half" idx="2"/>
          </p:nvPr>
        </p:nvSpPr>
        <p:spPr/>
        <p:txBody>
          <a:bodyPr/>
          <a:lstStyle/>
          <a:p>
            <a:r>
              <a:rPr lang="ro-RO" b="1" dirty="0"/>
              <a:t>Byte specific filters</a:t>
            </a:r>
            <a:endParaRPr lang="en-US" dirty="0"/>
          </a:p>
        </p:txBody>
      </p:sp>
    </p:spTree>
    <p:extLst>
      <p:ext uri="{BB962C8B-B14F-4D97-AF65-F5344CB8AC3E}">
        <p14:creationId xmlns:p14="http://schemas.microsoft.com/office/powerpoint/2010/main" val="177625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Implementation</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endParaRPr lang="en-US" dirty="0" smtClean="0"/>
          </a:p>
          <a:p>
            <a:pPr marL="0" lvl="0" indent="0" fontAlgn="base">
              <a:buNone/>
            </a:pPr>
            <a:r>
              <a:rPr lang="en-US" dirty="0" smtClean="0"/>
              <a:t>Pixel </a:t>
            </a:r>
            <a:r>
              <a:rPr lang="ro-RO" dirty="0" smtClean="0"/>
              <a:t>specific filters</a:t>
            </a:r>
            <a:r>
              <a:rPr lang="ro-RO" b="1" dirty="0" smtClean="0"/>
              <a:t> </a:t>
            </a:r>
            <a:r>
              <a:rPr lang="ro-RO" dirty="0" smtClean="0"/>
              <a:t>only change,  at each iteration step, the value of one </a:t>
            </a:r>
            <a:r>
              <a:rPr lang="ro-RO" b="1" dirty="0" smtClean="0"/>
              <a:t>pixel </a:t>
            </a:r>
            <a:r>
              <a:rPr lang="ro-RO" dirty="0" smtClean="0"/>
              <a:t>considering only the value of that pixel  (three channels: R,G,B) :</a:t>
            </a:r>
          </a:p>
          <a:p>
            <a:pPr lvl="1" fontAlgn="base"/>
            <a:r>
              <a:rPr lang="ro-RO" dirty="0" smtClean="0"/>
              <a:t>Black &amp; White (desaturate)</a:t>
            </a:r>
          </a:p>
          <a:p>
            <a:pPr lvl="2" fontAlgn="base"/>
            <a:r>
              <a:rPr lang="ro-RO" dirty="0" smtClean="0"/>
              <a:t>Each </a:t>
            </a:r>
            <a:r>
              <a:rPr lang="ro-RO" b="1" dirty="0" smtClean="0"/>
              <a:t>pixel</a:t>
            </a:r>
            <a:r>
              <a:rPr lang="ro-RO" dirty="0" smtClean="0"/>
              <a:t> gets its </a:t>
            </a:r>
            <a:r>
              <a:rPr lang="ro-RO" b="1" dirty="0" smtClean="0"/>
              <a:t>RGB </a:t>
            </a:r>
            <a:r>
              <a:rPr lang="ro-RO" dirty="0" smtClean="0"/>
              <a:t>channels changed to the same value, which is the average of those three channels:</a:t>
            </a:r>
            <a:r>
              <a:rPr lang="ro-RO" b="1" dirty="0" smtClean="0"/>
              <a:t> R = G = B = avg(R,G,B)</a:t>
            </a:r>
            <a:r>
              <a:rPr lang="ro-RO" dirty="0" smtClean="0"/>
              <a:t>. An improvement is that instead of directly using the avg we use an weighted average to compensate for the different intensities that the human eye sees the colors at. (eg:</a:t>
            </a:r>
            <a:r>
              <a:rPr lang="ro-RO" b="1" dirty="0" smtClean="0"/>
              <a:t> Blue</a:t>
            </a:r>
            <a:r>
              <a:rPr lang="ro-RO" dirty="0" smtClean="0"/>
              <a:t> channel is less visible to the human eye, so we use a smaller weight for it).</a:t>
            </a:r>
          </a:p>
          <a:p>
            <a:pPr lvl="1" fontAlgn="base"/>
            <a:r>
              <a:rPr lang="ro-RO" dirty="0" smtClean="0"/>
              <a:t>Sepia</a:t>
            </a:r>
          </a:p>
          <a:p>
            <a:pPr lvl="2" fontAlgn="base"/>
            <a:r>
              <a:rPr lang="ro-RO" dirty="0" smtClean="0"/>
              <a:t>Each </a:t>
            </a:r>
            <a:r>
              <a:rPr lang="ro-RO" b="1" dirty="0" smtClean="0"/>
              <a:t>pixel </a:t>
            </a:r>
            <a:r>
              <a:rPr lang="ro-RO" dirty="0" smtClean="0"/>
              <a:t>gets its </a:t>
            </a:r>
            <a:r>
              <a:rPr lang="ro-RO" b="1" dirty="0" smtClean="0"/>
              <a:t>RGB</a:t>
            </a:r>
            <a:r>
              <a:rPr lang="ro-RO" dirty="0" smtClean="0"/>
              <a:t> channels changed to distinct values, based on some weights for each channels, weights that mostly increase the </a:t>
            </a:r>
            <a:r>
              <a:rPr lang="ro-RO" b="1" dirty="0" smtClean="0"/>
              <a:t>Green</a:t>
            </a:r>
            <a:r>
              <a:rPr lang="ro-RO" dirty="0" smtClean="0"/>
              <a:t> and </a:t>
            </a:r>
            <a:r>
              <a:rPr lang="ro-RO" b="1" dirty="0" smtClean="0"/>
              <a:t>Red</a:t>
            </a:r>
            <a:r>
              <a:rPr lang="ro-RO" dirty="0" smtClean="0"/>
              <a:t> channels.</a:t>
            </a:r>
          </a:p>
          <a:p>
            <a:pPr lvl="0">
              <a:lnSpc>
                <a:spcPct val="150000"/>
              </a:lnSpc>
            </a:pPr>
            <a:endParaRPr lang="ro-RO" dirty="0" smtClean="0"/>
          </a:p>
          <a:p>
            <a:endParaRPr lang="en-US" dirty="0"/>
          </a:p>
        </p:txBody>
      </p:sp>
      <p:sp>
        <p:nvSpPr>
          <p:cNvPr id="4" name="Text Placeholder 3"/>
          <p:cNvSpPr>
            <a:spLocks noGrp="1"/>
          </p:cNvSpPr>
          <p:nvPr>
            <p:ph type="body" sz="half" idx="2"/>
          </p:nvPr>
        </p:nvSpPr>
        <p:spPr/>
        <p:txBody>
          <a:bodyPr/>
          <a:lstStyle/>
          <a:p>
            <a:r>
              <a:rPr lang="en-US" b="1" dirty="0" smtClean="0"/>
              <a:t>Pixel</a:t>
            </a:r>
            <a:r>
              <a:rPr lang="ro-RO" b="1" dirty="0" smtClean="0"/>
              <a:t> </a:t>
            </a:r>
            <a:r>
              <a:rPr lang="ro-RO" b="1" dirty="0"/>
              <a:t>specific filters</a:t>
            </a:r>
            <a:endParaRPr lang="en-US" dirty="0"/>
          </a:p>
        </p:txBody>
      </p:sp>
    </p:spTree>
    <p:extLst>
      <p:ext uri="{BB962C8B-B14F-4D97-AF65-F5344CB8AC3E}">
        <p14:creationId xmlns:p14="http://schemas.microsoft.com/office/powerpoint/2010/main" val="207754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Implementation</a:t>
            </a:r>
            <a:endParaRPr lang="en-US" dirty="0"/>
          </a:p>
        </p:txBody>
      </p:sp>
      <p:sp>
        <p:nvSpPr>
          <p:cNvPr id="3" name="Content Placeholder 2"/>
          <p:cNvSpPr>
            <a:spLocks noGrp="1"/>
          </p:cNvSpPr>
          <p:nvPr>
            <p:ph idx="1"/>
          </p:nvPr>
        </p:nvSpPr>
        <p:spPr/>
        <p:txBody>
          <a:bodyPr>
            <a:normAutofit/>
          </a:bodyPr>
          <a:lstStyle/>
          <a:p>
            <a:pPr marL="0" lvl="0" indent="0" fontAlgn="base">
              <a:buNone/>
            </a:pPr>
            <a:r>
              <a:rPr lang="en-US" dirty="0" smtClean="0"/>
              <a:t>Kernel </a:t>
            </a:r>
            <a:r>
              <a:rPr lang="ro-RO" dirty="0" smtClean="0"/>
              <a:t>specific filters </a:t>
            </a:r>
            <a:r>
              <a:rPr lang="ro-RO" dirty="0"/>
              <a:t>change the value of each </a:t>
            </a:r>
            <a:r>
              <a:rPr lang="ro-RO" b="1" dirty="0"/>
              <a:t>pixel</a:t>
            </a:r>
            <a:r>
              <a:rPr lang="ro-RO" dirty="0"/>
              <a:t> based on the pixel values around it and the </a:t>
            </a:r>
            <a:r>
              <a:rPr lang="ro-RO" b="1" dirty="0"/>
              <a:t>kernel (convolution matrix)</a:t>
            </a:r>
            <a:r>
              <a:rPr lang="ro-RO" dirty="0"/>
              <a:t> given. The convolution matrix contains the width and height of the neighbouring area to consider and also the weights for each neighbour. Any filter that uses a kernel can be implemented by simply calling the </a:t>
            </a:r>
            <a:r>
              <a:rPr lang="ro-RO" b="1" dirty="0"/>
              <a:t>applyKernel</a:t>
            </a:r>
            <a:r>
              <a:rPr lang="ro-RO" dirty="0"/>
              <a:t> function with a different kernel. The ones implemented in this project are:</a:t>
            </a:r>
          </a:p>
          <a:p>
            <a:pPr lvl="1" fontAlgn="base"/>
            <a:r>
              <a:rPr lang="ro-RO" dirty="0"/>
              <a:t>Blur</a:t>
            </a:r>
          </a:p>
          <a:p>
            <a:pPr lvl="2" fontAlgn="base"/>
            <a:r>
              <a:rPr lang="ro-RO" dirty="0"/>
              <a:t>The kernel of size </a:t>
            </a:r>
            <a:r>
              <a:rPr lang="ro-RO" b="1" dirty="0"/>
              <a:t>3x3 </a:t>
            </a:r>
            <a:r>
              <a:rPr lang="ro-RO" dirty="0"/>
              <a:t>contains weights so that, when applied, it averages the pixel values around the center pixel, but keeping the center pixel the dominant one (largest weight).</a:t>
            </a:r>
          </a:p>
          <a:p>
            <a:pPr lvl="1" fontAlgn="base"/>
            <a:r>
              <a:rPr lang="ro-RO" dirty="0"/>
              <a:t>Sharpen</a:t>
            </a:r>
          </a:p>
          <a:p>
            <a:pPr lvl="2" fontAlgn="base"/>
            <a:r>
              <a:rPr lang="ro-RO" dirty="0"/>
              <a:t>The kernel of size </a:t>
            </a:r>
            <a:r>
              <a:rPr lang="ro-RO" b="1" dirty="0"/>
              <a:t>3x3</a:t>
            </a:r>
            <a:r>
              <a:rPr lang="ro-RO" dirty="0"/>
              <a:t> contains weights so that the value of the center pixel is increased more if the pixels’ values around it are higher. So, by using this weights, it makes sure that each pixel intensity is increased in order to make it stand out more.</a:t>
            </a:r>
          </a:p>
          <a:p>
            <a:endParaRPr lang="en-US" dirty="0"/>
          </a:p>
        </p:txBody>
      </p:sp>
      <p:sp>
        <p:nvSpPr>
          <p:cNvPr id="4" name="Text Placeholder 3"/>
          <p:cNvSpPr>
            <a:spLocks noGrp="1"/>
          </p:cNvSpPr>
          <p:nvPr>
            <p:ph type="body" sz="half" idx="2"/>
          </p:nvPr>
        </p:nvSpPr>
        <p:spPr/>
        <p:txBody>
          <a:bodyPr/>
          <a:lstStyle/>
          <a:p>
            <a:r>
              <a:rPr lang="en-US" b="1" dirty="0" smtClean="0"/>
              <a:t>Kernel</a:t>
            </a:r>
            <a:r>
              <a:rPr lang="ro-RO" b="1" dirty="0" smtClean="0"/>
              <a:t> </a:t>
            </a:r>
            <a:r>
              <a:rPr lang="ro-RO" b="1" dirty="0"/>
              <a:t>specific filters</a:t>
            </a:r>
            <a:endParaRPr lang="en-US" dirty="0"/>
          </a:p>
        </p:txBody>
      </p:sp>
    </p:spTree>
    <p:extLst>
      <p:ext uri="{BB962C8B-B14F-4D97-AF65-F5344CB8AC3E}">
        <p14:creationId xmlns:p14="http://schemas.microsoft.com/office/powerpoint/2010/main" val="153687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Implementation</a:t>
            </a:r>
            <a:endParaRPr lang="ro-RO"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 rotations are done using the original image’s pixel array and rotating or flipping it accordingly. There are implemented only the CW rotations and horizontal flip, since the CCW rotation is done by rotating the image CW three times and vertical flip is done by two CW rotations and a horizontal flip.</a:t>
            </a:r>
            <a:endParaRPr lang="ro-RO" dirty="0" smtClean="0"/>
          </a:p>
          <a:p>
            <a:endParaRPr lang="ro-RO" dirty="0"/>
          </a:p>
        </p:txBody>
      </p:sp>
      <p:sp>
        <p:nvSpPr>
          <p:cNvPr id="4" name="Text Placeholder 3"/>
          <p:cNvSpPr>
            <a:spLocks noGrp="1"/>
          </p:cNvSpPr>
          <p:nvPr>
            <p:ph type="body" sz="half" idx="2"/>
          </p:nvPr>
        </p:nvSpPr>
        <p:spPr/>
        <p:txBody>
          <a:bodyPr/>
          <a:lstStyle/>
          <a:p>
            <a:r>
              <a:rPr lang="en-US" b="1" dirty="0" smtClean="0"/>
              <a:t>Rotations</a:t>
            </a:r>
            <a:endParaRPr lang="ro-RO" dirty="0"/>
          </a:p>
        </p:txBody>
      </p:sp>
    </p:spTree>
    <p:extLst>
      <p:ext uri="{BB962C8B-B14F-4D97-AF65-F5344CB8AC3E}">
        <p14:creationId xmlns:p14="http://schemas.microsoft.com/office/powerpoint/2010/main" val="2117449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Implementation</a:t>
            </a:r>
            <a:endParaRPr lang="ro-RO"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a:t>The histogram is generated using </a:t>
            </a:r>
            <a:r>
              <a:rPr lang="en-US" dirty="0" err="1"/>
              <a:t>ImageFilters</a:t>
            </a:r>
            <a:r>
              <a:rPr lang="en-US" dirty="0"/>
              <a:t> and sampling into a graph every color (red, green and blue) from the image.</a:t>
            </a:r>
            <a:endParaRPr lang="ro-RO" dirty="0"/>
          </a:p>
        </p:txBody>
      </p:sp>
      <p:sp>
        <p:nvSpPr>
          <p:cNvPr id="4" name="Text Placeholder 3"/>
          <p:cNvSpPr>
            <a:spLocks noGrp="1"/>
          </p:cNvSpPr>
          <p:nvPr>
            <p:ph type="body" sz="half" idx="2"/>
          </p:nvPr>
        </p:nvSpPr>
        <p:spPr/>
        <p:txBody>
          <a:bodyPr/>
          <a:lstStyle/>
          <a:p>
            <a:r>
              <a:rPr lang="en-US" b="1" dirty="0" smtClean="0"/>
              <a:t>Histogram</a:t>
            </a:r>
            <a:endParaRPr lang="ro-RO" dirty="0"/>
          </a:p>
        </p:txBody>
      </p:sp>
    </p:spTree>
    <p:extLst>
      <p:ext uri="{BB962C8B-B14F-4D97-AF65-F5344CB8AC3E}">
        <p14:creationId xmlns:p14="http://schemas.microsoft.com/office/powerpoint/2010/main" val="207085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Implementation</a:t>
            </a:r>
            <a:endParaRPr lang="ro-RO"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r>
              <a:rPr lang="en-US" dirty="0" smtClean="0"/>
              <a:t>The </a:t>
            </a:r>
            <a:r>
              <a:rPr lang="en-US" dirty="0"/>
              <a:t>conversions are done for TIFF and YUV file formats:</a:t>
            </a:r>
            <a:endParaRPr lang="ro-RO" dirty="0"/>
          </a:p>
          <a:p>
            <a:pPr lvl="1"/>
            <a:r>
              <a:rPr lang="en-US" dirty="0"/>
              <a:t>TIFF – there is used </a:t>
            </a:r>
            <a:r>
              <a:rPr lang="en-US" dirty="0" err="1"/>
              <a:t>TIFFImageWriteParam</a:t>
            </a:r>
            <a:r>
              <a:rPr lang="en-US" dirty="0"/>
              <a:t> ;</a:t>
            </a:r>
            <a:endParaRPr lang="ro-RO" dirty="0"/>
          </a:p>
          <a:p>
            <a:pPr lvl="1"/>
            <a:r>
              <a:rPr lang="en-US" dirty="0"/>
              <a:t>YUV – the file is converted using the following formulas for obtaining the necessary channels:</a:t>
            </a:r>
            <a:endParaRPr lang="ro-RO" dirty="0"/>
          </a:p>
          <a:p>
            <a:pPr marL="228600" lvl="1" indent="0">
              <a:buNone/>
            </a:pPr>
            <a:r>
              <a:rPr lang="en-US" dirty="0"/>
              <a:t>	</a:t>
            </a:r>
            <a:r>
              <a:rPr lang="ro-RO" sz="1600" dirty="0" smtClean="0"/>
              <a:t>R </a:t>
            </a:r>
            <a:r>
              <a:rPr lang="ro-RO" sz="1600" dirty="0"/>
              <a:t>= (aRGB[index] &amp; 0xff0000) &gt;&gt; 16;</a:t>
            </a:r>
          </a:p>
          <a:p>
            <a:pPr marL="228600" lvl="1" indent="0">
              <a:buNone/>
            </a:pPr>
            <a:r>
              <a:rPr lang="ro-RO" sz="1600" dirty="0"/>
              <a:t>            </a:t>
            </a:r>
            <a:r>
              <a:rPr lang="ro-RO" sz="1600" dirty="0" smtClean="0"/>
              <a:t>G </a:t>
            </a:r>
            <a:r>
              <a:rPr lang="ro-RO" sz="1600" dirty="0"/>
              <a:t>= (aRGB[index] &amp; 0xff00) &gt;&gt; 8;</a:t>
            </a:r>
          </a:p>
          <a:p>
            <a:pPr marL="228600" lvl="1" indent="0">
              <a:buNone/>
            </a:pPr>
            <a:r>
              <a:rPr lang="ro-RO" sz="1600" dirty="0"/>
              <a:t>            </a:t>
            </a:r>
            <a:r>
              <a:rPr lang="ro-RO" sz="1600" dirty="0" smtClean="0"/>
              <a:t>B </a:t>
            </a:r>
            <a:r>
              <a:rPr lang="ro-RO" sz="1600" dirty="0"/>
              <a:t>= (aRGB[index] &amp; 0xff) &gt;&gt; 0;</a:t>
            </a:r>
          </a:p>
          <a:p>
            <a:pPr marL="228600" lvl="1" indent="0">
              <a:buNone/>
            </a:pPr>
            <a:r>
              <a:rPr lang="ro-RO" sz="1600" dirty="0"/>
              <a:t> </a:t>
            </a:r>
          </a:p>
          <a:p>
            <a:pPr marL="228600" lvl="1" indent="0">
              <a:buNone/>
            </a:pPr>
            <a:r>
              <a:rPr lang="ro-RO" sz="1600" dirty="0"/>
              <a:t>            </a:t>
            </a:r>
            <a:r>
              <a:rPr lang="ro-RO" sz="1600" dirty="0" smtClean="0"/>
              <a:t>Y </a:t>
            </a:r>
            <a:r>
              <a:rPr lang="ro-RO" sz="1600" dirty="0"/>
              <a:t>= ((66 * R + 129 * G +  25 * B + 128) &gt;&gt; 8) +  16;</a:t>
            </a:r>
          </a:p>
          <a:p>
            <a:pPr marL="228600" lvl="1" indent="0">
              <a:buNone/>
            </a:pPr>
            <a:r>
              <a:rPr lang="ro-RO" sz="1600" dirty="0"/>
              <a:t>            </a:t>
            </a:r>
            <a:r>
              <a:rPr lang="ro-RO" sz="1600" dirty="0" smtClean="0"/>
              <a:t>U </a:t>
            </a:r>
            <a:r>
              <a:rPr lang="ro-RO" sz="1600" dirty="0"/>
              <a:t>= (( -38 * R -  74 * G + 112 * B + 128) &gt;&gt; 8) + 128;</a:t>
            </a:r>
          </a:p>
          <a:p>
            <a:pPr marL="228600" lvl="1" indent="0">
              <a:buNone/>
            </a:pPr>
            <a:r>
              <a:rPr lang="ro-RO" sz="1600" dirty="0"/>
              <a:t>            </a:t>
            </a:r>
            <a:r>
              <a:rPr lang="ro-RO" sz="1600" dirty="0" smtClean="0"/>
              <a:t>V </a:t>
            </a:r>
            <a:r>
              <a:rPr lang="ro-RO" sz="1600" dirty="0"/>
              <a:t>= (( 112 * R -  94 * G -  18 * B + 128) &gt;&gt; 8) + 128;</a:t>
            </a:r>
            <a:endParaRPr lang="ro-RO" sz="1600" dirty="0"/>
          </a:p>
        </p:txBody>
      </p:sp>
      <p:sp>
        <p:nvSpPr>
          <p:cNvPr id="4" name="Text Placeholder 3"/>
          <p:cNvSpPr>
            <a:spLocks noGrp="1"/>
          </p:cNvSpPr>
          <p:nvPr>
            <p:ph type="body" sz="half" idx="2"/>
          </p:nvPr>
        </p:nvSpPr>
        <p:spPr/>
        <p:txBody>
          <a:bodyPr/>
          <a:lstStyle/>
          <a:p>
            <a:r>
              <a:rPr lang="en-US" b="1" dirty="0" smtClean="0"/>
              <a:t>Conversion</a:t>
            </a:r>
            <a:endParaRPr lang="ro-RO" dirty="0"/>
          </a:p>
        </p:txBody>
      </p:sp>
    </p:spTree>
    <p:extLst>
      <p:ext uri="{BB962C8B-B14F-4D97-AF65-F5344CB8AC3E}">
        <p14:creationId xmlns:p14="http://schemas.microsoft.com/office/powerpoint/2010/main" val="164715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Running</a:t>
            </a:r>
            <a:endParaRPr lang="ro-RO" dirty="0"/>
          </a:p>
        </p:txBody>
      </p:sp>
      <p:sp>
        <p:nvSpPr>
          <p:cNvPr id="3" name="Text Placeholder 2"/>
          <p:cNvSpPr>
            <a:spLocks noGrp="1"/>
          </p:cNvSpPr>
          <p:nvPr>
            <p:ph type="body" idx="1"/>
          </p:nvPr>
        </p:nvSpPr>
        <p:spPr/>
        <p:txBody>
          <a:bodyPr/>
          <a:lstStyle/>
          <a:p>
            <a:r>
              <a:rPr lang="en-US" dirty="0" smtClean="0"/>
              <a:t>A running example</a:t>
            </a:r>
            <a:endParaRPr lang="ro-RO" dirty="0"/>
          </a:p>
        </p:txBody>
      </p:sp>
    </p:spTree>
    <p:extLst>
      <p:ext uri="{BB962C8B-B14F-4D97-AF65-F5344CB8AC3E}">
        <p14:creationId xmlns:p14="http://schemas.microsoft.com/office/powerpoint/2010/main" val="236299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Open Image				 Save Image</a:t>
            </a:r>
            <a:endParaRPr lang="en-US" dirty="0"/>
          </a:p>
        </p:txBody>
      </p:sp>
      <p:pic>
        <p:nvPicPr>
          <p:cNvPr id="9" name="Picture 8"/>
          <p:cNvPicPr/>
          <p:nvPr/>
        </p:nvPicPr>
        <p:blipFill rotWithShape="1">
          <a:blip r:embed="rId3">
            <a:extLst>
              <a:ext uri="{28A0092B-C50C-407E-A947-70E740481C1C}">
                <a14:useLocalDpi xmlns:a14="http://schemas.microsoft.com/office/drawing/2010/main" val="0"/>
              </a:ext>
            </a:extLst>
          </a:blip>
          <a:srcRect l="18750" t="9705" r="14853" b="25706"/>
          <a:stretch/>
        </p:blipFill>
        <p:spPr bwMode="auto">
          <a:xfrm>
            <a:off x="611088" y="2096089"/>
            <a:ext cx="4555823" cy="2769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p:nvPr/>
        </p:nvPicPr>
        <p:blipFill rotWithShape="1">
          <a:blip r:embed="rId4">
            <a:extLst>
              <a:ext uri="{28A0092B-C50C-407E-A947-70E740481C1C}">
                <a14:useLocalDpi xmlns:a14="http://schemas.microsoft.com/office/drawing/2010/main" val="0"/>
              </a:ext>
            </a:extLst>
          </a:blip>
          <a:srcRect l="18500" t="9972" r="15071" b="25914"/>
          <a:stretch/>
        </p:blipFill>
        <p:spPr bwMode="auto">
          <a:xfrm>
            <a:off x="5960124" y="2096089"/>
            <a:ext cx="4589421" cy="2767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425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Requirements</a:t>
            </a:r>
            <a:endParaRPr lang="en-US" dirty="0"/>
          </a:p>
        </p:txBody>
      </p:sp>
      <p:sp>
        <p:nvSpPr>
          <p:cNvPr id="3" name="Text Placeholder 2"/>
          <p:cNvSpPr>
            <a:spLocks noGrp="1"/>
          </p:cNvSpPr>
          <p:nvPr>
            <p:ph type="body" idx="1"/>
          </p:nvPr>
        </p:nvSpPr>
        <p:spPr/>
        <p:txBody>
          <a:bodyPr/>
          <a:lstStyle/>
          <a:p>
            <a:r>
              <a:rPr lang="en-US" dirty="0" smtClean="0"/>
              <a:t>User and System Requirements</a:t>
            </a:r>
            <a:endParaRPr lang="en-US" dirty="0"/>
          </a:p>
        </p:txBody>
      </p:sp>
    </p:spTree>
    <p:extLst>
      <p:ext uri="{BB962C8B-B14F-4D97-AF65-F5344CB8AC3E}">
        <p14:creationId xmlns:p14="http://schemas.microsoft.com/office/powerpoint/2010/main" val="236229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Adjust Contrast	             </a:t>
            </a:r>
            <a:r>
              <a:rPr lang="en-US" dirty="0" smtClean="0"/>
              <a:t>Adjust Brightness</a:t>
            </a:r>
            <a:endParaRPr lang="en-US" dirty="0"/>
          </a:p>
        </p:txBody>
      </p:sp>
      <p:pic>
        <p:nvPicPr>
          <p:cNvPr id="5" name="Picture 4"/>
          <p:cNvPicPr/>
          <p:nvPr/>
        </p:nvPicPr>
        <p:blipFill rotWithShape="1">
          <a:blip r:embed="rId3">
            <a:extLst>
              <a:ext uri="{28A0092B-C50C-407E-A947-70E740481C1C}">
                <a14:useLocalDpi xmlns:a14="http://schemas.microsoft.com/office/drawing/2010/main" val="0"/>
              </a:ext>
            </a:extLst>
          </a:blip>
          <a:srcRect l="18500" t="9972" r="15071" b="25914"/>
          <a:stretch/>
        </p:blipFill>
        <p:spPr bwMode="auto">
          <a:xfrm>
            <a:off x="6055012" y="2096089"/>
            <a:ext cx="4598300" cy="2773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rotWithShape="1">
          <a:blip r:embed="rId4">
            <a:extLst>
              <a:ext uri="{28A0092B-C50C-407E-A947-70E740481C1C}">
                <a14:useLocalDpi xmlns:a14="http://schemas.microsoft.com/office/drawing/2010/main" val="0"/>
              </a:ext>
            </a:extLst>
          </a:blip>
          <a:srcRect l="18500" t="9971" r="15071" b="25914"/>
          <a:stretch/>
        </p:blipFill>
        <p:spPr bwMode="auto">
          <a:xfrm>
            <a:off x="679225" y="2096089"/>
            <a:ext cx="4597855" cy="27733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968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Greyscale              			Sepia</a:t>
            </a:r>
            <a:endParaRPr lang="en-US" dirty="0"/>
          </a:p>
        </p:txBody>
      </p:sp>
      <p:pic>
        <p:nvPicPr>
          <p:cNvPr id="7" name="Picture 6"/>
          <p:cNvPicPr/>
          <p:nvPr/>
        </p:nvPicPr>
        <p:blipFill rotWithShape="1">
          <a:blip r:embed="rId3">
            <a:extLst>
              <a:ext uri="{28A0092B-C50C-407E-A947-70E740481C1C}">
                <a14:useLocalDpi xmlns:a14="http://schemas.microsoft.com/office/drawing/2010/main" val="0"/>
              </a:ext>
            </a:extLst>
          </a:blip>
          <a:srcRect l="19288" t="9972" r="15071" b="25914"/>
          <a:stretch/>
        </p:blipFill>
        <p:spPr bwMode="auto">
          <a:xfrm>
            <a:off x="6162101" y="2096089"/>
            <a:ext cx="4535277" cy="27684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rotWithShape="1">
          <a:blip r:embed="rId4">
            <a:extLst>
              <a:ext uri="{28A0092B-C50C-407E-A947-70E740481C1C}">
                <a14:useLocalDpi xmlns:a14="http://schemas.microsoft.com/office/drawing/2010/main" val="0"/>
              </a:ext>
            </a:extLst>
          </a:blip>
          <a:srcRect l="18500" t="9972" r="15071" b="25914"/>
          <a:stretch/>
        </p:blipFill>
        <p:spPr bwMode="auto">
          <a:xfrm>
            <a:off x="642651" y="2096089"/>
            <a:ext cx="4590361" cy="27685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326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Blur             			     Sharpen</a:t>
            </a:r>
            <a:endParaRPr lang="en-US" dirty="0"/>
          </a:p>
        </p:txBody>
      </p:sp>
      <p:pic>
        <p:nvPicPr>
          <p:cNvPr id="5" name="Picture 4"/>
          <p:cNvPicPr/>
          <p:nvPr/>
        </p:nvPicPr>
        <p:blipFill rotWithShape="1">
          <a:blip r:embed="rId3">
            <a:extLst>
              <a:ext uri="{28A0092B-C50C-407E-A947-70E740481C1C}">
                <a14:useLocalDpi xmlns:a14="http://schemas.microsoft.com/office/drawing/2010/main" val="0"/>
              </a:ext>
            </a:extLst>
          </a:blip>
          <a:srcRect l="18500" t="9971" r="15071" b="25914"/>
          <a:stretch/>
        </p:blipFill>
        <p:spPr bwMode="auto">
          <a:xfrm>
            <a:off x="6136395" y="2096089"/>
            <a:ext cx="4599392" cy="2774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p:nvPr/>
        </p:nvPicPr>
        <p:blipFill rotWithShape="1">
          <a:blip r:embed="rId4">
            <a:extLst>
              <a:ext uri="{28A0092B-C50C-407E-A947-70E740481C1C}">
                <a14:useLocalDpi xmlns:a14="http://schemas.microsoft.com/office/drawing/2010/main" val="0"/>
              </a:ext>
            </a:extLst>
          </a:blip>
          <a:srcRect l="18500" t="9972" r="15071" b="25914"/>
          <a:stretch/>
        </p:blipFill>
        <p:spPr bwMode="auto">
          <a:xfrm>
            <a:off x="572709" y="2096089"/>
            <a:ext cx="4594201" cy="27711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450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709" y="503853"/>
            <a:ext cx="10323891" cy="1142385"/>
          </a:xfrm>
        </p:spPr>
        <p:txBody>
          <a:bodyPr/>
          <a:lstStyle/>
          <a:p>
            <a:r>
              <a:rPr lang="en-US" dirty="0" smtClean="0"/>
              <a:t> </a:t>
            </a:r>
            <a:r>
              <a:rPr lang="en-US" dirty="0"/>
              <a:t>Rotate Clockwise </a:t>
            </a:r>
            <a:r>
              <a:rPr lang="en-US" dirty="0" smtClean="0"/>
              <a:t>	           Rotate Counter Clockwise</a:t>
            </a:r>
            <a:endParaRPr lang="en-US" dirty="0"/>
          </a:p>
        </p:txBody>
      </p:sp>
      <p:pic>
        <p:nvPicPr>
          <p:cNvPr id="7" name="Picture 6"/>
          <p:cNvPicPr/>
          <p:nvPr/>
        </p:nvPicPr>
        <p:blipFill rotWithShape="1">
          <a:blip r:embed="rId3">
            <a:extLst>
              <a:ext uri="{28A0092B-C50C-407E-A947-70E740481C1C}">
                <a14:useLocalDpi xmlns:a14="http://schemas.microsoft.com/office/drawing/2010/main" val="0"/>
              </a:ext>
            </a:extLst>
          </a:blip>
          <a:srcRect l="22999" t="6371" r="37465" b="5000"/>
          <a:stretch/>
        </p:blipFill>
        <p:spPr bwMode="auto">
          <a:xfrm>
            <a:off x="1337589" y="1767231"/>
            <a:ext cx="2576195" cy="3609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Picture 7"/>
          <p:cNvPicPr/>
          <p:nvPr/>
        </p:nvPicPr>
        <p:blipFill rotWithShape="1">
          <a:blip r:embed="rId4">
            <a:extLst>
              <a:ext uri="{28A0092B-C50C-407E-A947-70E740481C1C}">
                <a14:useLocalDpi xmlns:a14="http://schemas.microsoft.com/office/drawing/2010/main" val="0"/>
              </a:ext>
            </a:extLst>
          </a:blip>
          <a:srcRect l="29857" t="3287" r="30393" b="8085"/>
          <a:stretch/>
        </p:blipFill>
        <p:spPr bwMode="auto">
          <a:xfrm>
            <a:off x="6805311" y="1767230"/>
            <a:ext cx="2589984" cy="3609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88497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 Horizontally                    Flip Vertically</a:t>
            </a:r>
            <a:endParaRPr lang="en-US" dirty="0"/>
          </a:p>
        </p:txBody>
      </p:sp>
      <p:pic>
        <p:nvPicPr>
          <p:cNvPr id="7" name="Picture 6"/>
          <p:cNvPicPr/>
          <p:nvPr/>
        </p:nvPicPr>
        <p:blipFill rotWithShape="1">
          <a:blip r:embed="rId3">
            <a:extLst>
              <a:ext uri="{28A0092B-C50C-407E-A947-70E740481C1C}">
                <a14:useLocalDpi xmlns:a14="http://schemas.microsoft.com/office/drawing/2010/main" val="0"/>
              </a:ext>
            </a:extLst>
          </a:blip>
          <a:srcRect l="21715" t="17686" r="12500" b="18029"/>
          <a:stretch/>
        </p:blipFill>
        <p:spPr bwMode="auto">
          <a:xfrm>
            <a:off x="712480" y="2096090"/>
            <a:ext cx="4542565" cy="2774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rotWithShape="1">
          <a:blip r:embed="rId4">
            <a:extLst>
              <a:ext uri="{28A0092B-C50C-407E-A947-70E740481C1C}">
                <a14:useLocalDpi xmlns:a14="http://schemas.microsoft.com/office/drawing/2010/main" val="0"/>
              </a:ext>
            </a:extLst>
          </a:blip>
          <a:srcRect l="21714" t="17686" r="12500" b="18029"/>
          <a:stretch/>
        </p:blipFill>
        <p:spPr bwMode="auto">
          <a:xfrm>
            <a:off x="5993175" y="2096090"/>
            <a:ext cx="4549967" cy="27788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60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t>
            </a:r>
            <a:r>
              <a:rPr lang="en-US" dirty="0" smtClean="0"/>
              <a:t>lay Original Image</a:t>
            </a:r>
            <a:endParaRPr lang="en-US" dirty="0"/>
          </a:p>
        </p:txBody>
      </p:sp>
      <p:pic>
        <p:nvPicPr>
          <p:cNvPr id="5" name="Picture 4"/>
          <p:cNvPicPr/>
          <p:nvPr/>
        </p:nvPicPr>
        <p:blipFill rotWithShape="1">
          <a:blip r:embed="rId3">
            <a:extLst>
              <a:ext uri="{28A0092B-C50C-407E-A947-70E740481C1C}">
                <a14:useLocalDpi xmlns:a14="http://schemas.microsoft.com/office/drawing/2010/main" val="0"/>
              </a:ext>
            </a:extLst>
          </a:blip>
          <a:srcRect t="14772" b="15285"/>
          <a:stretch/>
        </p:blipFill>
        <p:spPr bwMode="auto">
          <a:xfrm>
            <a:off x="1423161" y="1977841"/>
            <a:ext cx="8353928" cy="36517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00545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t>
            </a:r>
            <a:r>
              <a:rPr lang="en-US" dirty="0" smtClean="0"/>
              <a:t>lay RGB Histogram</a:t>
            </a:r>
            <a:endParaRPr lang="en-US" dirty="0"/>
          </a:p>
        </p:txBody>
      </p:sp>
      <p:pic>
        <p:nvPicPr>
          <p:cNvPr id="4" name="Picture 3" descr="https://scontent-fra3-1.xx.fbcdn.net/hphotos-xft1/v/t35.0-12/11414860_10203046957573449_1727418459_o.jpg?oh=d9ed8ed0852b1f8dcbdb905bd8e816d5&amp;oe=5577BE8C"/>
          <p:cNvPicPr/>
          <p:nvPr/>
        </p:nvPicPr>
        <p:blipFill rotWithShape="1">
          <a:blip r:embed="rId3">
            <a:extLst>
              <a:ext uri="{28A0092B-C50C-407E-A947-70E740481C1C}">
                <a14:useLocalDpi xmlns:a14="http://schemas.microsoft.com/office/drawing/2010/main" val="0"/>
              </a:ext>
            </a:extLst>
          </a:blip>
          <a:srcRect l="9117" r="28706" b="5525"/>
          <a:stretch/>
        </p:blipFill>
        <p:spPr bwMode="auto">
          <a:xfrm>
            <a:off x="1295400" y="2060153"/>
            <a:ext cx="3825336" cy="3633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28668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Requirements</a:t>
            </a:r>
            <a:endParaRPr lang="en-US" dirty="0"/>
          </a:p>
        </p:txBody>
      </p:sp>
      <p:sp>
        <p:nvSpPr>
          <p:cNvPr id="3" name="Content Placeholder 2"/>
          <p:cNvSpPr>
            <a:spLocks noGrp="1"/>
          </p:cNvSpPr>
          <p:nvPr>
            <p:ph idx="1"/>
          </p:nvPr>
        </p:nvSpPr>
        <p:spPr/>
        <p:txBody>
          <a:bodyPr/>
          <a:lstStyle/>
          <a:p>
            <a:pPr marL="0" indent="0">
              <a:buNone/>
            </a:pPr>
            <a:r>
              <a:rPr lang="en-US" dirty="0"/>
              <a:t>The user shall be able to:</a:t>
            </a:r>
            <a:endParaRPr lang="ro-RO" dirty="0"/>
          </a:p>
          <a:p>
            <a:pPr>
              <a:buFont typeface="Wingdings" panose="05000000000000000000" pitchFamily="2" charset="2"/>
              <a:buChar char="§"/>
            </a:pPr>
            <a:r>
              <a:rPr lang="en-US" dirty="0" smtClean="0"/>
              <a:t>Open </a:t>
            </a:r>
            <a:r>
              <a:rPr lang="en-US" dirty="0"/>
              <a:t>and save any image in various format files including JPG, BMP, PNG, TIFF and more;</a:t>
            </a:r>
            <a:endParaRPr lang="ro-RO" dirty="0"/>
          </a:p>
          <a:p>
            <a:pPr>
              <a:buFont typeface="Wingdings" panose="05000000000000000000" pitchFamily="2" charset="2"/>
              <a:buChar char="§"/>
            </a:pPr>
            <a:r>
              <a:rPr lang="en-US" dirty="0" smtClean="0"/>
              <a:t>Preview </a:t>
            </a:r>
            <a:r>
              <a:rPr lang="en-US" dirty="0"/>
              <a:t>and adjust the image’s brightness and contrast;</a:t>
            </a:r>
            <a:endParaRPr lang="ro-RO" dirty="0"/>
          </a:p>
          <a:p>
            <a:pPr>
              <a:buFont typeface="Wingdings" panose="05000000000000000000" pitchFamily="2" charset="2"/>
              <a:buChar char="§"/>
            </a:pPr>
            <a:r>
              <a:rPr lang="en-US" dirty="0" smtClean="0"/>
              <a:t>Apply </a:t>
            </a:r>
            <a:r>
              <a:rPr lang="en-US" dirty="0"/>
              <a:t>greyscale and sepia filters;</a:t>
            </a:r>
            <a:endParaRPr lang="ro-RO" dirty="0"/>
          </a:p>
          <a:p>
            <a:pPr>
              <a:buFont typeface="Wingdings" panose="05000000000000000000" pitchFamily="2" charset="2"/>
              <a:buChar char="§"/>
            </a:pPr>
            <a:r>
              <a:rPr lang="en-US" dirty="0" smtClean="0"/>
              <a:t>View </a:t>
            </a:r>
            <a:r>
              <a:rPr lang="en-US" dirty="0"/>
              <a:t>the image’s RGB histogram;</a:t>
            </a:r>
            <a:endParaRPr lang="ro-RO" dirty="0"/>
          </a:p>
          <a:p>
            <a:pPr>
              <a:buFont typeface="Wingdings" panose="05000000000000000000" pitchFamily="2" charset="2"/>
              <a:buChar char="§"/>
            </a:pPr>
            <a:r>
              <a:rPr lang="en-US" dirty="0" smtClean="0"/>
              <a:t>View </a:t>
            </a:r>
            <a:r>
              <a:rPr lang="en-US" dirty="0"/>
              <a:t>the original image next to the edited one;</a:t>
            </a:r>
            <a:endParaRPr lang="ro-RO" dirty="0"/>
          </a:p>
          <a:p>
            <a:pPr>
              <a:buFont typeface="Wingdings" panose="05000000000000000000" pitchFamily="2" charset="2"/>
              <a:buChar char="§"/>
            </a:pPr>
            <a:r>
              <a:rPr lang="en-US" dirty="0" smtClean="0"/>
              <a:t>Rotate </a:t>
            </a:r>
            <a:r>
              <a:rPr lang="en-US" dirty="0"/>
              <a:t>the image clockwise and counter clockwise;</a:t>
            </a:r>
            <a:endParaRPr lang="ro-RO" dirty="0"/>
          </a:p>
          <a:p>
            <a:pPr>
              <a:buFont typeface="Wingdings" panose="05000000000000000000" pitchFamily="2" charset="2"/>
              <a:buChar char="§"/>
            </a:pPr>
            <a:r>
              <a:rPr lang="en-US" dirty="0" smtClean="0"/>
              <a:t>Flip </a:t>
            </a:r>
            <a:r>
              <a:rPr lang="en-US" dirty="0"/>
              <a:t>the image vertically and horizontally.</a:t>
            </a:r>
            <a:endParaRPr lang="ro-RO" dirty="0"/>
          </a:p>
          <a:p>
            <a:endParaRPr lang="en-US" dirty="0"/>
          </a:p>
        </p:txBody>
      </p:sp>
      <p:sp>
        <p:nvSpPr>
          <p:cNvPr id="4" name="Text Placeholder 3"/>
          <p:cNvSpPr>
            <a:spLocks noGrp="1"/>
          </p:cNvSpPr>
          <p:nvPr>
            <p:ph type="body" sz="half" idx="2"/>
          </p:nvPr>
        </p:nvSpPr>
        <p:spPr/>
        <p:txBody>
          <a:bodyPr/>
          <a:lstStyle/>
          <a:p>
            <a:r>
              <a:rPr lang="en-US" dirty="0"/>
              <a:t>The application’s main objective is to correctly display an image saved in multiple file formats and offer the user the possibility to edit, adjust and save it.</a:t>
            </a:r>
            <a:endParaRPr lang="ro-RO" dirty="0"/>
          </a:p>
          <a:p>
            <a:endParaRPr lang="en-US" dirty="0"/>
          </a:p>
        </p:txBody>
      </p:sp>
    </p:spTree>
    <p:extLst>
      <p:ext uri="{BB962C8B-B14F-4D97-AF65-F5344CB8AC3E}">
        <p14:creationId xmlns:p14="http://schemas.microsoft.com/office/powerpoint/2010/main" val="410160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Requirements</a:t>
            </a:r>
            <a:endParaRPr lang="en-US" dirty="0"/>
          </a:p>
        </p:txBody>
      </p:sp>
      <p:sp>
        <p:nvSpPr>
          <p:cNvPr id="3" name="Content Placeholder 2"/>
          <p:cNvSpPr>
            <a:spLocks noGrp="1"/>
          </p:cNvSpPr>
          <p:nvPr>
            <p:ph idx="1"/>
          </p:nvPr>
        </p:nvSpPr>
        <p:spPr/>
        <p:txBody>
          <a:bodyPr>
            <a:normAutofit/>
          </a:bodyPr>
          <a:lstStyle/>
          <a:p>
            <a:pPr marL="274320" lvl="1" indent="0">
              <a:buNone/>
            </a:pPr>
            <a:r>
              <a:rPr lang="en-US" dirty="0"/>
              <a:t>Data constraints:</a:t>
            </a:r>
            <a:endParaRPr lang="ro-RO" dirty="0"/>
          </a:p>
          <a:p>
            <a:pPr lvl="1"/>
            <a:r>
              <a:rPr lang="en-US" dirty="0"/>
              <a:t>The file types that the application will work with are: JPG, BMP, PNG, TIFF, YUV.</a:t>
            </a:r>
            <a:endParaRPr lang="ro-RO" dirty="0"/>
          </a:p>
          <a:p>
            <a:pPr marL="274320" lvl="1" indent="0">
              <a:buNone/>
            </a:pPr>
            <a:r>
              <a:rPr lang="en-US" dirty="0"/>
              <a:t>Functions and processes constraints:</a:t>
            </a:r>
            <a:endParaRPr lang="ro-RO" dirty="0"/>
          </a:p>
          <a:p>
            <a:pPr lvl="1"/>
            <a:r>
              <a:rPr lang="en-US" dirty="0" smtClean="0"/>
              <a:t>The </a:t>
            </a:r>
            <a:r>
              <a:rPr lang="en-US" dirty="0"/>
              <a:t>implementation will be done in an object oriented language (Java) and the development technique is based on </a:t>
            </a:r>
            <a:r>
              <a:rPr lang="en-US" dirty="0" err="1"/>
              <a:t>protyping</a:t>
            </a:r>
            <a:r>
              <a:rPr lang="en-US" dirty="0"/>
              <a:t>.</a:t>
            </a:r>
            <a:endParaRPr lang="ro-RO" dirty="0"/>
          </a:p>
          <a:p>
            <a:pPr lvl="0"/>
            <a:endParaRPr lang="ro-RO" dirty="0"/>
          </a:p>
          <a:p>
            <a:endParaRPr lang="en-US" dirty="0"/>
          </a:p>
        </p:txBody>
      </p:sp>
      <p:sp>
        <p:nvSpPr>
          <p:cNvPr id="4" name="Text Placeholder 3"/>
          <p:cNvSpPr>
            <a:spLocks noGrp="1"/>
          </p:cNvSpPr>
          <p:nvPr>
            <p:ph type="body" sz="half" idx="2"/>
          </p:nvPr>
        </p:nvSpPr>
        <p:spPr/>
        <p:txBody>
          <a:bodyPr/>
          <a:lstStyle/>
          <a:p>
            <a:r>
              <a:rPr lang="en-US" dirty="0"/>
              <a:t>Functional Requirements</a:t>
            </a:r>
          </a:p>
        </p:txBody>
      </p:sp>
    </p:spTree>
    <p:extLst>
      <p:ext uri="{BB962C8B-B14F-4D97-AF65-F5344CB8AC3E}">
        <p14:creationId xmlns:p14="http://schemas.microsoft.com/office/powerpoint/2010/main" val="168111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UML Diagrams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055838"/>
            <a:ext cx="1849105" cy="3720622"/>
          </a:xfrm>
          <a:prstGeom prst="rect">
            <a:avLst/>
          </a:prstGeom>
        </p:spPr>
      </p:pic>
      <p:pic>
        <p:nvPicPr>
          <p:cNvPr id="6" name="Picture 5"/>
          <p:cNvPicPr>
            <a:picLocks noChangeAspect="1"/>
          </p:cNvPicPr>
          <p:nvPr/>
        </p:nvPicPr>
        <p:blipFill>
          <a:blip r:embed="rId4"/>
          <a:stretch>
            <a:fillRect/>
          </a:stretch>
        </p:blipFill>
        <p:spPr>
          <a:xfrm>
            <a:off x="4197426" y="1992059"/>
            <a:ext cx="4011331" cy="3784401"/>
          </a:xfrm>
          <a:prstGeom prst="rect">
            <a:avLst/>
          </a:prstGeom>
        </p:spPr>
      </p:pic>
      <p:pic>
        <p:nvPicPr>
          <p:cNvPr id="1026" name="Picture 2" descr="Seq Diagram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5664" y="2055838"/>
            <a:ext cx="2348034" cy="37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097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UML Diagrams</a:t>
            </a:r>
            <a:endParaRPr lang="en-US" dirty="0"/>
          </a:p>
        </p:txBody>
      </p:sp>
      <p:pic>
        <p:nvPicPr>
          <p:cNvPr id="2050" name="Picture 2" descr="Seq Diagra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078" y="1942204"/>
            <a:ext cx="394335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Seq Diagram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432" y="2313679"/>
            <a:ext cx="46958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16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Requirements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1. Product Requirements</a:t>
            </a:r>
            <a:endParaRPr lang="ro-RO" dirty="0" smtClean="0"/>
          </a:p>
          <a:p>
            <a:pPr lvl="1"/>
            <a:r>
              <a:rPr lang="en-US" dirty="0" smtClean="0"/>
              <a:t>The graphical user interface should be intuitive and implemented with Java Swing. </a:t>
            </a:r>
            <a:endParaRPr lang="ro-RO" dirty="0" smtClean="0"/>
          </a:p>
          <a:p>
            <a:pPr marL="0" indent="0">
              <a:buNone/>
            </a:pPr>
            <a:r>
              <a:rPr lang="en-US" dirty="0" smtClean="0"/>
              <a:t>2. Organization Requirements: the </a:t>
            </a:r>
            <a:r>
              <a:rPr lang="en-US" dirty="0"/>
              <a:t>project’s development is composed of 4 phases:</a:t>
            </a:r>
            <a:endParaRPr lang="ro-RO" dirty="0"/>
          </a:p>
          <a:p>
            <a:pPr lvl="1"/>
            <a:r>
              <a:rPr lang="en-US" dirty="0"/>
              <a:t>Inception</a:t>
            </a:r>
            <a:endParaRPr lang="ro-RO" dirty="0"/>
          </a:p>
          <a:p>
            <a:pPr lvl="2"/>
            <a:r>
              <a:rPr lang="en-US" dirty="0"/>
              <a:t>Deadline: 10.04.2015</a:t>
            </a:r>
            <a:endParaRPr lang="ro-RO" dirty="0"/>
          </a:p>
          <a:p>
            <a:pPr lvl="2"/>
            <a:r>
              <a:rPr lang="en-US" dirty="0"/>
              <a:t> Contents:  initial requirements, initial architecture, initial work items </a:t>
            </a:r>
            <a:endParaRPr lang="ro-RO" dirty="0"/>
          </a:p>
          <a:p>
            <a:pPr lvl="1"/>
            <a:r>
              <a:rPr lang="en-US" dirty="0"/>
              <a:t>First Prototype</a:t>
            </a:r>
            <a:endParaRPr lang="ro-RO" dirty="0"/>
          </a:p>
          <a:p>
            <a:pPr lvl="2"/>
            <a:r>
              <a:rPr lang="en-US" dirty="0"/>
              <a:t>Deadline: 8.05.2015</a:t>
            </a:r>
            <a:endParaRPr lang="ro-RO" dirty="0"/>
          </a:p>
          <a:p>
            <a:pPr lvl="2"/>
            <a:r>
              <a:rPr lang="en-US" dirty="0"/>
              <a:t>Contents: release plan, prototype</a:t>
            </a:r>
            <a:endParaRPr lang="ro-RO" dirty="0"/>
          </a:p>
          <a:p>
            <a:pPr lvl="1"/>
            <a:r>
              <a:rPr lang="en-US" dirty="0"/>
              <a:t>Second Prototype</a:t>
            </a:r>
            <a:endParaRPr lang="ro-RO" dirty="0"/>
          </a:p>
          <a:p>
            <a:pPr lvl="2"/>
            <a:r>
              <a:rPr lang="en-US" dirty="0"/>
              <a:t>Deadline: 19.05.2015</a:t>
            </a:r>
            <a:endParaRPr lang="ro-RO" dirty="0"/>
          </a:p>
          <a:p>
            <a:pPr lvl="2"/>
            <a:r>
              <a:rPr lang="en-US" dirty="0"/>
              <a:t>Contents: release plan, prototype</a:t>
            </a:r>
            <a:endParaRPr lang="ro-RO" dirty="0"/>
          </a:p>
          <a:p>
            <a:pPr lvl="1"/>
            <a:r>
              <a:rPr lang="en-US" dirty="0"/>
              <a:t>Final Delivery</a:t>
            </a:r>
            <a:endParaRPr lang="ro-RO" dirty="0"/>
          </a:p>
          <a:p>
            <a:pPr lvl="2"/>
            <a:r>
              <a:rPr lang="en-US" dirty="0"/>
              <a:t>Deadline: 8.06.2015</a:t>
            </a:r>
            <a:endParaRPr lang="ro-RO" dirty="0"/>
          </a:p>
          <a:p>
            <a:pPr lvl="2"/>
            <a:r>
              <a:rPr lang="en-US" dirty="0"/>
              <a:t>Contents: user documentation, final binary</a:t>
            </a:r>
            <a:endParaRPr lang="ro-RO" dirty="0"/>
          </a:p>
          <a:p>
            <a:pPr marL="0" lvl="0" indent="0">
              <a:buNone/>
            </a:pPr>
            <a:r>
              <a:rPr lang="en-US" dirty="0" smtClean="0"/>
              <a:t>3. External </a:t>
            </a:r>
            <a:r>
              <a:rPr lang="en-US" dirty="0"/>
              <a:t>Requirements</a:t>
            </a:r>
            <a:endParaRPr lang="ro-RO" dirty="0"/>
          </a:p>
          <a:p>
            <a:r>
              <a:rPr lang="en-US" dirty="0"/>
              <a:t>The images uploaded by users should not be saved anywhere else except where the user wants them to and should not be distributed or used by anyone except the user.</a:t>
            </a:r>
            <a:endParaRPr lang="ro-RO" dirty="0"/>
          </a:p>
          <a:p>
            <a:pPr lvl="0"/>
            <a:endParaRPr lang="ro-RO" dirty="0"/>
          </a:p>
          <a:p>
            <a:endParaRPr lang="en-US" dirty="0"/>
          </a:p>
        </p:txBody>
      </p:sp>
      <p:sp>
        <p:nvSpPr>
          <p:cNvPr id="4" name="Text Placeholder 3"/>
          <p:cNvSpPr>
            <a:spLocks noGrp="1"/>
          </p:cNvSpPr>
          <p:nvPr>
            <p:ph type="body" sz="half" idx="2"/>
          </p:nvPr>
        </p:nvSpPr>
        <p:spPr/>
        <p:txBody>
          <a:bodyPr/>
          <a:lstStyle/>
          <a:p>
            <a:r>
              <a:rPr lang="en-US" dirty="0" smtClean="0"/>
              <a:t>Non- Functional </a:t>
            </a:r>
            <a:r>
              <a:rPr lang="en-US" dirty="0"/>
              <a:t>Requirements</a:t>
            </a:r>
          </a:p>
        </p:txBody>
      </p:sp>
    </p:spTree>
    <p:extLst>
      <p:ext uri="{BB962C8B-B14F-4D97-AF65-F5344CB8AC3E}">
        <p14:creationId xmlns:p14="http://schemas.microsoft.com/office/powerpoint/2010/main" val="75110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Architecture</a:t>
            </a:r>
            <a:endParaRPr lang="en-US" dirty="0"/>
          </a:p>
        </p:txBody>
      </p:sp>
      <p:sp>
        <p:nvSpPr>
          <p:cNvPr id="3" name="Text Placeholder 2"/>
          <p:cNvSpPr>
            <a:spLocks noGrp="1"/>
          </p:cNvSpPr>
          <p:nvPr>
            <p:ph type="body" idx="1"/>
          </p:nvPr>
        </p:nvSpPr>
        <p:spPr/>
        <p:txBody>
          <a:bodyPr/>
          <a:lstStyle/>
          <a:p>
            <a:r>
              <a:rPr lang="en-US" dirty="0" smtClean="0"/>
              <a:t>The system’s model</a:t>
            </a:r>
            <a:endParaRPr lang="en-US" dirty="0"/>
          </a:p>
        </p:txBody>
      </p:sp>
    </p:spTree>
    <p:extLst>
      <p:ext uri="{BB962C8B-B14F-4D97-AF65-F5344CB8AC3E}">
        <p14:creationId xmlns:p14="http://schemas.microsoft.com/office/powerpoint/2010/main" val="243692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orin\Downloads\11347913_660388584096625_1479393756_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4833" y="932146"/>
            <a:ext cx="7705725" cy="5147945"/>
          </a:xfrm>
          <a:prstGeom prst="rect">
            <a:avLst/>
          </a:prstGeom>
          <a:noFill/>
          <a:ln>
            <a:noFill/>
          </a:ln>
        </p:spPr>
      </p:pic>
      <p:sp>
        <p:nvSpPr>
          <p:cNvPr id="2" name="Title 1"/>
          <p:cNvSpPr>
            <a:spLocks noGrp="1"/>
          </p:cNvSpPr>
          <p:nvPr>
            <p:ph type="title"/>
          </p:nvPr>
        </p:nvSpPr>
        <p:spPr/>
        <p:txBody>
          <a:bodyPr/>
          <a:lstStyle/>
          <a:p>
            <a:r>
              <a:rPr lang="en-US" dirty="0" smtClean="0"/>
              <a:t>Class Diagram</a:t>
            </a:r>
            <a:endParaRPr lang="en-US" dirty="0"/>
          </a:p>
        </p:txBody>
      </p:sp>
    </p:spTree>
    <p:extLst>
      <p:ext uri="{BB962C8B-B14F-4D97-AF65-F5344CB8AC3E}">
        <p14:creationId xmlns:p14="http://schemas.microsoft.com/office/powerpoint/2010/main" val="266004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839</Words>
  <Application>Microsoft Office PowerPoint</Application>
  <PresentationFormat>Widescreen</PresentationFormat>
  <Paragraphs>125</Paragraphs>
  <Slides>26</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Wingdings</vt:lpstr>
      <vt:lpstr>Diamond Grid 16x9</vt:lpstr>
      <vt:lpstr>Image Analyzer and Converter</vt:lpstr>
      <vt:lpstr>Project Requirements</vt:lpstr>
      <vt:lpstr>User Requirements</vt:lpstr>
      <vt:lpstr>System Requirements</vt:lpstr>
      <vt:lpstr>Functional Requirements UML Diagrams</vt:lpstr>
      <vt:lpstr>Functional Requirements UML Diagrams</vt:lpstr>
      <vt:lpstr>System Requirements</vt:lpstr>
      <vt:lpstr>Project Architecture</vt:lpstr>
      <vt:lpstr>Class Diagram</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Detailed Running</vt:lpstr>
      <vt:lpstr>  Open Image     Save Image</vt:lpstr>
      <vt:lpstr>Adjust Contrast              Adjust Brightness</vt:lpstr>
      <vt:lpstr>   Greyscale                 Sepia</vt:lpstr>
      <vt:lpstr>        Blur                     Sharpen</vt:lpstr>
      <vt:lpstr> Rotate Clockwise             Rotate Counter Clockwise</vt:lpstr>
      <vt:lpstr>Flip Horizontally                    Flip Vertically</vt:lpstr>
      <vt:lpstr>Display Original Image</vt:lpstr>
      <vt:lpstr>Display RGB Histogram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2015-06-07T18:06:27Z</dcterms:created>
  <dcterms:modified xsi:type="dcterms:W3CDTF">2015-06-08T11:05:53Z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